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3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25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5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6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4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79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71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12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66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7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1696-077E-4BC9-B0E0-84230E00ADB6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3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 </a:t>
            </a:r>
            <a:r>
              <a:rPr lang="fi-FI" sz="3200" dirty="0"/>
              <a:t>Agenda 12.3. Keskustelu Voimalinjasta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1628800"/>
            <a:ext cx="7067128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b="1" dirty="0" smtClean="0"/>
              <a:t>1) Katsaus tilanteeseen, </a:t>
            </a:r>
            <a:r>
              <a:rPr lang="fi-FI" sz="1800" dirty="0" smtClean="0"/>
              <a:t>Ismo Pohjantammi,</a:t>
            </a:r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2) Keskustelu ilmajohtolinjan tuomista ongelmist</a:t>
            </a:r>
            <a:r>
              <a:rPr lang="fi-FI" sz="1800" dirty="0" smtClean="0"/>
              <a:t>a</a:t>
            </a:r>
          </a:p>
          <a:p>
            <a:pPr marL="324000" indent="0">
              <a:buNone/>
            </a:pPr>
            <a:r>
              <a:rPr lang="fi-FI" sz="1800" dirty="0" smtClean="0"/>
              <a:t>O  Asukkaiden vaatimukset, näkökohtia eri kyliltä</a:t>
            </a:r>
          </a:p>
          <a:p>
            <a:pPr marL="324000" indent="0">
              <a:buNone/>
            </a:pPr>
            <a:r>
              <a:rPr lang="fi-FI" sz="1800" dirty="0" smtClean="0"/>
              <a:t>O  Voimalinjan ilmajohtoratkaisua vastustavat argumentit kokoreitin osalta; YVA ja vaihtoehtoiset reitit</a:t>
            </a:r>
          </a:p>
          <a:p>
            <a:pPr marL="324000" indent="0">
              <a:buNone/>
            </a:pPr>
            <a:r>
              <a:rPr lang="fi-FI" sz="1800" dirty="0" smtClean="0"/>
              <a:t>O Kustannusarviot vaihtelevat, pitäisikö kaupunkia velvoittaa selvittämään kustannuksia vastaavissa hankkeissa?</a:t>
            </a:r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3) Proseduurin ongelmat, 5.3. tilaisuuden jälkitunnelmat, </a:t>
            </a:r>
          </a:p>
          <a:p>
            <a:pPr marL="0" indent="0">
              <a:buNone/>
            </a:pPr>
            <a:r>
              <a:rPr lang="fi-FI" sz="1800" dirty="0" smtClean="0"/>
              <a:t>Kaupungin kaavoittajien ja VES Oy:n toimintatavat</a:t>
            </a:r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4) Jatkotoimien suunnittelu</a:t>
            </a:r>
          </a:p>
          <a:p>
            <a:pPr marL="0" indent="0">
              <a:buNone/>
            </a:pPr>
            <a:r>
              <a:rPr lang="fi-FI" sz="1800" dirty="0" smtClean="0"/>
              <a:t>- Viestintä, neuvottelut ja muut toimet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00271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  <a:ea typeface="Calibri"/>
                <a:cs typeface="Times New Roman"/>
              </a:rPr>
              <a:t>Valitaan maakaapeli tai vaihtoehtoinen reitti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96855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0) Yleiskaavan mukaisella reitillä maakaapelilla voitaisiin kiertää Lapintien noro vetämällä kaapeli Lapinkylässä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Riipiläntien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 sivuitse. Tämä ei edellyttäisi yleiskaavan muutosta, joten olisi nopea ratkaisu, mutta kustannukset nousevat</a:t>
            </a:r>
            <a:endParaRPr lang="fi-FI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1)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Åbysta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Kivistönkorventietä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 Tikkurilantielle olisi lyhyin reitti, n. 5 km ja pituudella on vaikutusta hintaan, maakaapeli on ilmajohtoa kalliimpi, mutta ero ei ole 12-kertainen, vaan kustannuksiltaan lähinnä 2-4-kertainen, ei joen alitusta. </a:t>
            </a:r>
          </a:p>
          <a:p>
            <a:pPr lvl="0">
              <a:lnSpc>
                <a:spcPct val="115000"/>
              </a:lnSpc>
              <a:spcAft>
                <a:spcPts val="1800"/>
              </a:spcAft>
            </a:pP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2) Tikkurilantien eteläpuolinen reitti  voisi toteutua a) maakaapelilla, tai b) osin ilmajohtona ja osin maakaapelilla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Keimolanmäen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 kohdalla</a:t>
            </a:r>
            <a:endParaRPr lang="fi-FI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Keimolan ja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Riipiläntien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 sähköasemien välinen osuus tulisi rakentaa maakaapelilla. Ilmajohto tulisi tässä aivan asuntojen viereen ja asutuksen ja tulevan ulkoilualueen väliin.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Jos reitti 1 tai 2 riittävän tehokkaita Keimolan tarpeisiin, ei yhteyttä Kiilasta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Riipilän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 asemalle tarvita. Huoltovarmuuden nimissä voisi perustella, mutta myös eteläinen reitti lisää huoltovarmuutta. Samoin yhteys Ruotsinkylästä </a:t>
            </a:r>
            <a:r>
              <a:rPr lang="fi-FI" sz="1500" dirty="0" err="1">
                <a:solidFill>
                  <a:prstClr val="black"/>
                </a:solidFill>
                <a:ea typeface="Calibri"/>
                <a:cs typeface="Times New Roman"/>
              </a:rPr>
              <a:t>Viinikkalaan</a:t>
            </a:r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/>
            <a:r>
              <a:rPr lang="fi-FI" sz="1500" dirty="0">
                <a:solidFill>
                  <a:prstClr val="black"/>
                </a:solidFill>
                <a:ea typeface="Calibri"/>
                <a:cs typeface="Times New Roman"/>
              </a:rPr>
              <a:t>3) Muitakin vaihtoehtoisia reittejä on, kuten Kehä III linjalta Hämeenlinnantien länsipuolelle</a:t>
            </a:r>
            <a:endParaRPr lang="fi-FI" sz="15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1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584200"/>
            <a:ext cx="651033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1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</a:rPr>
              <a:t>9.3</a:t>
            </a:r>
            <a:r>
              <a:rPr lang="fi-FI" sz="2800" dirty="0" smtClean="0">
                <a:solidFill>
                  <a:prstClr val="black"/>
                </a:solidFill>
              </a:rPr>
              <a:t>. diat  </a:t>
            </a:r>
            <a:r>
              <a:rPr lang="fi-FI" sz="2800" dirty="0">
                <a:solidFill>
                  <a:prstClr val="black"/>
                </a:solidFill>
              </a:rPr>
              <a:t>ja ”Jatkossa”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68052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5.3. tilaisuudesta 9.3. VES Oy:n sivuilla jaetuissa dioissa: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”Voimajohto ei edellytä yleiskaavaa tai asemakaavaa, mutta yleiskaavassa osoitetusta ratkaisusta poikkeamiselle tulee olla painavat perustelut.” </a:t>
            </a:r>
          </a:p>
          <a:p>
            <a:pPr lvl="0">
              <a:lnSpc>
                <a:spcPct val="115000"/>
              </a:lnSpc>
            </a:pP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”Adressi käsitellään kuntalaisaloitteena. Viranhaltijat valmistelevat vastauksen, tehdään yhteistyössä kaupunkiympäristön toimialan ja konsernipalveluiden kesken. Vastaus on pyydetty toimittamaan tiedoksi valtuutetuille.” </a:t>
            </a:r>
          </a:p>
          <a:p>
            <a:pPr lvl="0">
              <a:lnSpc>
                <a:spcPct val="115000"/>
              </a:lnSpc>
            </a:pP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Virkakunta toteuttaa ja saattaa ohjata prosessia. Poliitikot voivat toimia muutoinkin. Meidän on oltava jatkuvasti yhteydessä poliitikkoihin.</a:t>
            </a:r>
          </a:p>
          <a:p>
            <a:pPr lvl="0">
              <a:lnSpc>
                <a:spcPct val="115000"/>
              </a:lnSpc>
            </a:pPr>
            <a:endParaRPr lang="fi-FI" sz="1800" dirty="0">
              <a:solidFill>
                <a:prstClr val="black"/>
              </a:solidFill>
              <a:ea typeface="Calibri"/>
              <a:cs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fi-FI" sz="1800" i="1" dirty="0">
                <a:solidFill>
                  <a:prstClr val="black"/>
                </a:solidFill>
                <a:ea typeface="Calibri"/>
                <a:cs typeface="Calibri"/>
              </a:rPr>
              <a:t>Jatkossa tehtävinä ainakin: </a:t>
            </a:r>
          </a:p>
          <a:p>
            <a:pPr lvl="0">
              <a:lnSpc>
                <a:spcPct val="115000"/>
              </a:lnSpc>
            </a:pP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Yhteydet poliitikkoihin jatkossa, kaupunginhallituksen puheenjohtajisto?</a:t>
            </a:r>
          </a:p>
          <a:p>
            <a:pPr lvl="0">
              <a:lnSpc>
                <a:spcPct val="115000"/>
              </a:lnSpc>
            </a:pP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Infoa eri medioihin, </a:t>
            </a:r>
            <a:r>
              <a:rPr lang="fi-FI" sz="1800" dirty="0" err="1">
                <a:solidFill>
                  <a:prstClr val="black"/>
                </a:solidFill>
                <a:ea typeface="Calibri"/>
                <a:cs typeface="Calibri"/>
              </a:rPr>
              <a:t>someen</a:t>
            </a:r>
            <a:r>
              <a:rPr lang="fi-FI" sz="1800" dirty="0">
                <a:solidFill>
                  <a:prstClr val="black"/>
                </a:solidFill>
                <a:ea typeface="Calibri"/>
                <a:cs typeface="Calibri"/>
              </a:rPr>
              <a:t> kuvia reitistä ilmajohdon kera </a:t>
            </a:r>
          </a:p>
          <a:p>
            <a:pPr lvl="0">
              <a:lnSpc>
                <a:spcPct val="115000"/>
              </a:lnSpc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Sähköpostirinkiin nimet ja osoitteet, yhteiset tapaamiset jatkossa</a:t>
            </a:r>
            <a:endParaRPr lang="fi-FI" sz="18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49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1600" dirty="0">
                <a:solidFill>
                  <a:srgbClr val="000000"/>
                </a:solidFill>
              </a:rPr>
              <a:t/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3100" dirty="0"/>
              <a:t>Tilannekatsaus </a:t>
            </a:r>
            <a:r>
              <a:rPr lang="fi-FI" sz="3100" dirty="0" err="1"/>
              <a:t>Aviapolis-Kivistö</a:t>
            </a:r>
            <a:r>
              <a:rPr lang="fi-FI" sz="3100" dirty="0"/>
              <a:t> voimalinjahankkeesta – Adressilla alkaa olla vaikutusta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fi-FI" sz="1600" dirty="0">
              <a:solidFill>
                <a:srgbClr val="000000"/>
              </a:solidFill>
            </a:endParaRPr>
          </a:p>
          <a:p>
            <a:r>
              <a:rPr lang="fi-FI" dirty="0">
                <a:solidFill>
                  <a:srgbClr val="888888"/>
                </a:solidFill>
              </a:rPr>
              <a:t>Kivistön ja Keimolan omakotiyhdistys 12.3. 2026 </a:t>
            </a:r>
          </a:p>
          <a:p>
            <a:r>
              <a:rPr lang="fi-FI" dirty="0">
                <a:solidFill>
                  <a:srgbClr val="888888"/>
                </a:solidFill>
              </a:rPr>
              <a:t>Ismo Pohjantammi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033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</a:rPr>
              <a:t>Ilmajohtona vedettävän voimalinjan kriittinen sijainti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1556792"/>
            <a:ext cx="7067128" cy="4569371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fi-FI" sz="2000" dirty="0">
                <a:solidFill>
                  <a:prstClr val="black"/>
                </a:solidFill>
              </a:rPr>
              <a:t>Ilmajohdot kulkisivat Seutulan pelloilla muuttolintujen maakunnallisesti arvokkaan lintualueen poikki. Siksi ELY edellytti syyskuussa, että peltojen kohdalla voimalinjaa ”ei tule rakentaa ilmajohtona”.</a:t>
            </a:r>
          </a:p>
          <a:p>
            <a:pPr lvl="0">
              <a:spcAft>
                <a:spcPts val="600"/>
              </a:spcAft>
            </a:pPr>
            <a:r>
              <a:rPr lang="fi-FI" sz="2000" dirty="0">
                <a:solidFill>
                  <a:prstClr val="black"/>
                </a:solidFill>
              </a:rPr>
              <a:t>Lapinkylässä voimalinja kulkisi vesilain mukaan suojeltavan noron yli, joten sitä suojaava puusto hakattaisiin. </a:t>
            </a:r>
          </a:p>
          <a:p>
            <a:pPr lvl="0"/>
            <a:r>
              <a:rPr lang="fi-FI" sz="2000" dirty="0">
                <a:solidFill>
                  <a:prstClr val="black"/>
                </a:solidFill>
              </a:rPr>
              <a:t>Lapinkylässä on liito-oravien elinalue ja kulkuyhteyksiä, jotka ovat suojeltuja, voimalinjan hakkuuaukko + sen vieressä olevat omakotitalot muodostavat 50 m tai yli olevan aukon, mikä on liian pitkä liito-oravalle</a:t>
            </a:r>
          </a:p>
          <a:p>
            <a:pPr lvl="0"/>
            <a:endParaRPr lang="fi-FI" sz="2000" dirty="0">
              <a:solidFill>
                <a:prstClr val="black"/>
              </a:solidFill>
            </a:endParaRPr>
          </a:p>
          <a:p>
            <a:pPr lvl="0"/>
            <a:r>
              <a:rPr lang="fi-FI" sz="2000" dirty="0">
                <a:solidFill>
                  <a:prstClr val="black"/>
                </a:solidFill>
              </a:rPr>
              <a:t>Voimalinja kulkisi aivan asuntojen vierestä Kivistössä, Rauhalassa, Kannistossa, Lapinkylässä,  Seutulassa ja Kiilassa. </a:t>
            </a:r>
          </a:p>
          <a:p>
            <a:pPr lvl="0"/>
            <a:r>
              <a:rPr lang="fi-FI" sz="2000" dirty="0">
                <a:solidFill>
                  <a:prstClr val="black"/>
                </a:solidFill>
              </a:rPr>
              <a:t>Lähivirkistysalueet ja kulttuurimaisemat pilaantuvat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628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</a:rPr>
              <a:t>Vantaan kaupunki on ilmajohdoilla tuhoamassa omia visioitaan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1640" y="1340768"/>
            <a:ext cx="7355160" cy="518457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Vantaa esiintyy ”luontopositiivisena” kaupunkina ja on nyt itse tuhoamassa noron ja Vantaanjokilaakson maisema- ja lintupellot 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Jokilaakso on valtakunnallisesti arvokasta kulttuurimaisemaa. Vantaa on tehnyt Vantaanjokivarren kulttuurimaisemasta omaa imagoaan nostattavan </a:t>
            </a:r>
            <a:r>
              <a:rPr lang="fi-FI" sz="1600" dirty="0" err="1">
                <a:solidFill>
                  <a:prstClr val="black"/>
                </a:solidFill>
                <a:ea typeface="Calibri"/>
                <a:cs typeface="Times New Roman"/>
              </a:rPr>
              <a:t>brändin</a:t>
            </a: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 –  mutta rakentaa itse kuvaston ikoniselle paikalle ilmajohtolinjan.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Vantaa haluaa olla pientalomyönteinen kaupunki. Se kaavoittaa uusia pientaloalueita kuten </a:t>
            </a:r>
            <a:r>
              <a:rPr lang="fi-FI" sz="1600" dirty="0" err="1">
                <a:solidFill>
                  <a:prstClr val="black"/>
                </a:solidFill>
                <a:ea typeface="Calibri"/>
                <a:cs typeface="Times New Roman"/>
              </a:rPr>
              <a:t>Katrinebergin</a:t>
            </a: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 ja </a:t>
            </a:r>
            <a:r>
              <a:rPr lang="fi-FI" sz="1600" dirty="0" err="1">
                <a:solidFill>
                  <a:prstClr val="black"/>
                </a:solidFill>
                <a:ea typeface="Calibri"/>
                <a:cs typeface="Times New Roman"/>
              </a:rPr>
              <a:t>Rauhalanlaakson</a:t>
            </a: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. Jälkimmäisen talot tulevat voimalinjaan kiinni. Katriinassa maisema muuttuu jokilaakson </a:t>
            </a:r>
            <a:r>
              <a:rPr lang="fi-FI" sz="1600" dirty="0" err="1">
                <a:solidFill>
                  <a:prstClr val="black"/>
                </a:solidFill>
                <a:ea typeface="Calibri"/>
                <a:cs typeface="Times New Roman"/>
              </a:rPr>
              <a:t>havainnekuvista</a:t>
            </a: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Lähivirkistysalueiden merkitystä asukkaille on korostettu pitkään, mutta nyt Vantaanjoen rannalle ja Kanniston niityille tuodaan ilmajohdot.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Eikä kaupunki ajattele alueen nykyisiä pientaloasukkaita. Ilmajohto talojen vieressä alentaa ratkaisevasti asumisviihtyvyyttä. Pientalojen vetovoima heikkenee ja talojen arvo alenee. On jo merkkejä, ettei asuntoja saa myytyä.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Ilmajohto rajoittaisi kaupungin maankäytön mahdollisuuksia 50-70-vuodeksi.</a:t>
            </a:r>
            <a:endParaRPr lang="fi-FI" sz="13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218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</a:rPr>
              <a:t>Adressin vaatimukset, huomio </a:t>
            </a:r>
            <a:r>
              <a:rPr lang="fi-FI" sz="2800" dirty="0" err="1">
                <a:solidFill>
                  <a:prstClr val="black"/>
                </a:solidFill>
              </a:rPr>
              <a:t>YVA:sta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69371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2000" dirty="0">
                <a:solidFill>
                  <a:prstClr val="black"/>
                </a:solidFill>
                <a:ea typeface="Calibri"/>
                <a:cs typeface="Times New Roman"/>
              </a:rPr>
              <a:t>Vaadimme voimalinjan toteutusta Kiilan ja Keimolan aseman välillä maakaapelina ja/tai vaihtoehtoisten reittien perusteellista selvittämistä.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2000" dirty="0">
                <a:solidFill>
                  <a:prstClr val="black"/>
                </a:solidFill>
                <a:ea typeface="Calibri"/>
                <a:cs typeface="Times New Roman"/>
              </a:rPr>
              <a:t>Vaadimme voimalinjan reitin kohdalta tehdään riittävän laajat ympäristöselvitykset ja kustannusvertailut eri vaihtoehdoista.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2000" dirty="0">
                <a:solidFill>
                  <a:prstClr val="black"/>
                </a:solidFill>
                <a:ea typeface="Calibri"/>
                <a:cs typeface="Times New Roman"/>
              </a:rPr>
              <a:t> Edellytämme </a:t>
            </a:r>
            <a:r>
              <a:rPr lang="fi-FI" sz="2000" dirty="0" err="1">
                <a:solidFill>
                  <a:prstClr val="black"/>
                </a:solidFill>
                <a:ea typeface="Calibri"/>
                <a:cs typeface="Times New Roman"/>
              </a:rPr>
              <a:t>YVA-menettelyn</a:t>
            </a:r>
            <a:r>
              <a:rPr lang="fi-FI" sz="2000" dirty="0">
                <a:solidFill>
                  <a:prstClr val="black"/>
                </a:solidFill>
                <a:ea typeface="Calibri"/>
                <a:cs typeface="Times New Roman"/>
              </a:rPr>
              <a:t> käynnistämistä. Maiden lunastusprosessia ei saa vielä aloittaa. </a:t>
            </a:r>
          </a:p>
          <a:p>
            <a:pPr lvl="0">
              <a:spcAft>
                <a:spcPts val="1800"/>
              </a:spcAft>
            </a:pPr>
            <a:r>
              <a:rPr lang="fi-FI" sz="2000" dirty="0">
                <a:solidFill>
                  <a:prstClr val="black"/>
                </a:solidFill>
                <a:ea typeface="Calibri"/>
                <a:cs typeface="Times New Roman"/>
              </a:rPr>
              <a:t>Vantaan kaupungin tulee Vantaan Energian pääomistajana ohjata hankkeen suunnittelua ja toteutusta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23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</a:rPr>
              <a:t>Adressi luovutettiin kaupunginvaltuustolle 23.2.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89654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Lapinkylän ja Kiilan alueen asukasryhmä ja Kivistön ja Keimolan omakotiyhdistys kävivät 23.2. luovuttamassa adressin 1460 allekirjoitusta kaupunginvaltuuston pj. Sakari Rokkaselle.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Pääsimme keskustelemaan puolueiden ryhmäjohtajien ja valtuuston puheenjohtajan kanssa ja adressilla tuntui olevan vaikutusta.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Poliitikot huomasivat, että kaupunki tavoittelee toisella kädellä asioita, joita se sitten toisella kädellä tuhoaa.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Valtuutetut olivat valmiita siihen, että kaupunki arvioisi vaihtoehtoja yleiskaavan mukaiselle ilmajohtoratkaisulle.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Valtuutettujen </a:t>
            </a:r>
            <a:r>
              <a:rPr lang="fi-FI" sz="1800" dirty="0" err="1">
                <a:solidFill>
                  <a:prstClr val="black"/>
                </a:solidFill>
                <a:ea typeface="Calibri"/>
                <a:cs typeface="Times New Roman"/>
              </a:rPr>
              <a:t>Eve</a:t>
            </a: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 Rämö ja Otso Kivimäen valtuustoaloitteessa: ”Teimme nyt aloitteen jossa vaadimme, että Vantaa selvittää mahdollisuudet edellyttää maakaapelointia ja laajoja luontoselvityksiä. Pyydämme kaupunkia myös selvittämään vaihtoehtoisia linjauksia.”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prstClr val="black"/>
                </a:solidFill>
                <a:ea typeface="Calibri"/>
                <a:cs typeface="Times New Roman"/>
              </a:rPr>
              <a:t>Poliitikoiden tahdonilmaus voisi saada myös Vantaan Energian Sähköverkot Oy:n neuvottelemaan vaihtoehdoista kaupungin kanssa</a:t>
            </a:r>
            <a:r>
              <a:rPr lang="fi-FI" sz="18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81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 dirty="0">
                <a:solidFill>
                  <a:prstClr val="black"/>
                </a:solidFill>
              </a:rPr>
              <a:t>5.3. VES Oy:n ja kaupungin toiminta tilaisuudessa ja koko prosessin aikana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700808"/>
            <a:ext cx="6995120" cy="442535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700" dirty="0">
                <a:solidFill>
                  <a:prstClr val="black"/>
                </a:solidFill>
                <a:ea typeface="Calibri"/>
              </a:rPr>
              <a:t>Apulaiskaupunginjohtaja Tero Anttila, yleiskaavapäällikkö Juha Laine ja yleiskaavasuunnittelija Anne-Mari Kangas toistivat näkemystä, että yleiskaava on laillisesti laadittu ja </a:t>
            </a:r>
            <a:r>
              <a:rPr lang="fi-FI" sz="1700" dirty="0" smtClean="0">
                <a:solidFill>
                  <a:prstClr val="black"/>
                </a:solidFill>
                <a:ea typeface="Calibri"/>
              </a:rPr>
              <a:t>sitä on voinut </a:t>
            </a:r>
            <a:r>
              <a:rPr lang="fi-FI" sz="1700" dirty="0">
                <a:solidFill>
                  <a:prstClr val="black"/>
                </a:solidFill>
                <a:ea typeface="Calibri"/>
              </a:rPr>
              <a:t>aikanaan kommentoida. </a:t>
            </a:r>
            <a:endParaRPr lang="fi-FI" sz="1700" dirty="0">
              <a:solidFill>
                <a:prstClr val="black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700" dirty="0">
                <a:solidFill>
                  <a:prstClr val="black"/>
                </a:solidFill>
                <a:ea typeface="Calibri"/>
              </a:rPr>
              <a:t>VES Oy:n haluaa pitäytyä yleiskaavan lupaamassa linjassa.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Kaavoittaja ja VES Oy </a:t>
            </a:r>
            <a:r>
              <a:rPr lang="fi-FI" sz="1700" i="1" dirty="0">
                <a:solidFill>
                  <a:prstClr val="black"/>
                </a:solidFill>
                <a:ea typeface="Calibri"/>
                <a:cs typeface="Calibri"/>
              </a:rPr>
              <a:t>pitäytyvät siis voimalinjan vanhassa suunnitelmassa, vaikka asutusta on kaavoitettu alueelle lisää 1980-luvulta alkaen</a:t>
            </a: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Päätelmä1: </a:t>
            </a:r>
            <a:r>
              <a:rPr lang="fi-FI" sz="1700" i="1" dirty="0">
                <a:solidFill>
                  <a:prstClr val="black"/>
                </a:solidFill>
                <a:ea typeface="Calibri"/>
                <a:cs typeface="Calibri"/>
              </a:rPr>
              <a:t>Kaavoittaja on epäonnistunut tehtävässään, kun voimalinja ilmestyy kaavan mukaisesti rakennettujen asuinrakennusten viereen sekä lähivirkistysalueille ja kaupungin </a:t>
            </a:r>
            <a:r>
              <a:rPr lang="fi-FI" sz="1700" i="1" dirty="0" err="1">
                <a:solidFill>
                  <a:prstClr val="black"/>
                </a:solidFill>
                <a:ea typeface="Calibri"/>
                <a:cs typeface="Calibri"/>
              </a:rPr>
              <a:t>brändimaisemaan</a:t>
            </a:r>
            <a:r>
              <a:rPr lang="fi-FI" sz="1700" i="1" dirty="0">
                <a:solidFill>
                  <a:prstClr val="black"/>
                </a:solidFill>
                <a:ea typeface="Calibri"/>
                <a:cs typeface="Calibri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Päätelmä 2: </a:t>
            </a:r>
            <a:r>
              <a:rPr lang="fi-FI" sz="1700" i="1" dirty="0">
                <a:solidFill>
                  <a:prstClr val="black"/>
                </a:solidFill>
                <a:ea typeface="Calibri"/>
                <a:cs typeface="Calibri"/>
              </a:rPr>
              <a:t>Kaavoittajat uskovat vanhan kaavan olevan ikään kuin laki</a:t>
            </a: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, vaikka se on </a:t>
            </a:r>
            <a:r>
              <a:rPr lang="fi-FI" sz="1700" i="1" dirty="0">
                <a:solidFill>
                  <a:prstClr val="black"/>
                </a:solidFill>
                <a:ea typeface="Calibri"/>
                <a:cs typeface="Calibri"/>
              </a:rPr>
              <a:t>suunnitelma, joka perustuu poliittiseen tahdonmuodostukseen</a:t>
            </a: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700" i="1" dirty="0">
                <a:solidFill>
                  <a:prstClr val="black"/>
                </a:solidFill>
                <a:ea typeface="Calibri"/>
                <a:cs typeface="Calibri"/>
              </a:rPr>
              <a:t>Poliitikot voivat muuttaa sitä uudella tahdonilmauksella, esim. osayleiskaavalla tai muilla päätöksillä.</a:t>
            </a:r>
            <a:r>
              <a:rPr lang="fi-FI" sz="1700" dirty="0">
                <a:solidFill>
                  <a:prstClr val="black"/>
                </a:solidFill>
                <a:ea typeface="Calibri"/>
                <a:cs typeface="Calibri"/>
              </a:rPr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8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 dirty="0">
                <a:solidFill>
                  <a:prstClr val="black"/>
                </a:solidFill>
              </a:rPr>
              <a:t>Asukkaat 5.3. tiedotustilaisuudessa, VES Oy:n selvitykset??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1772816"/>
            <a:ext cx="7067128" cy="435334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Calibri"/>
              </a:rPr>
              <a:t>Asukkaat eivät ole olleet tietoisia yleiskaavan linjauksesta; kaupunki on kaavoittanut vielä 2000-luvulla uusia tontteja aivan linjan viereen ja siirtää nyt linjaa vielä lähemmäs asuntoja.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600" dirty="0" err="1">
                <a:solidFill>
                  <a:prstClr val="black"/>
                </a:solidFill>
                <a:ea typeface="Calibri"/>
                <a:cs typeface="Calibri"/>
              </a:rPr>
              <a:t>YVA-prosessia</a:t>
            </a:r>
            <a:r>
              <a:rPr lang="fi-FI" sz="1600" dirty="0">
                <a:solidFill>
                  <a:prstClr val="black"/>
                </a:solidFill>
                <a:ea typeface="Calibri"/>
                <a:cs typeface="Calibri"/>
              </a:rPr>
              <a:t> vaadittiin luontokohteiden takia. VES Oy sanoo nyt tehneensä luontoselvitykset, jossa em. luontoarvot on otettu huomioon, esim. madalletaan pylväitä ja sijoitetaan ne toisin. Nämä eivät ratkaise ongelmia. 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Calibri"/>
              </a:rPr>
              <a:t>Luontoselvitysten taso: Aiemmassa luontoselvityksessä ei mainittu n</a:t>
            </a:r>
            <a:r>
              <a:rPr lang="fi-FI" sz="1600" dirty="0">
                <a:solidFill>
                  <a:prstClr val="black"/>
                </a:solidFill>
              </a:rPr>
              <a:t>oroa.</a:t>
            </a:r>
            <a:endParaRPr lang="fi-FI" sz="1600" dirty="0">
              <a:solidFill>
                <a:prstClr val="black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Aiemmassa VES Oy:n selvityksessä: ”Voimajohtoreitillä ei ole virkistyskäyttökohteita. Lähimmät kohteet ovat </a:t>
            </a:r>
            <a:r>
              <a:rPr lang="fi-FI" sz="1600" dirty="0" err="1">
                <a:solidFill>
                  <a:prstClr val="black"/>
                </a:solidFill>
                <a:ea typeface="Calibri"/>
                <a:cs typeface="Times New Roman"/>
              </a:rPr>
              <a:t>Tuupakan</a:t>
            </a: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 teollisuusalueen vieressä olevat golfkenttä ja Viinikan jalopuumetsikkö. Voimajohdolla ei ole vaikutusta näihin kohteisiin tai virkistyskäyttöön muuten.”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Kaupunki on kuitenkin rakentamassa Vantaanjoen varteen kevyenliikenteen väylää ja jokirantaa käytetään jo muutoinkin ulkoilualueena.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VES aikoo uusilla selvityksillä kiertää </a:t>
            </a:r>
            <a:r>
              <a:rPr lang="fi-FI" sz="1600" dirty="0" err="1">
                <a:solidFill>
                  <a:prstClr val="black"/>
                </a:solidFill>
                <a:ea typeface="Calibri"/>
                <a:cs typeface="Times New Roman"/>
              </a:rPr>
              <a:t>YVA:n</a:t>
            </a: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, LVV ratkaisee.</a:t>
            </a:r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12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prstClr val="black"/>
                </a:solidFill>
              </a:rPr>
              <a:t>Voimalinjan reitin taustalla kantaverkon sähkönjakelu pääkaupunkiseudulle Ruotsinkylän sähköasemalta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1844824"/>
            <a:ext cx="7139136" cy="428133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fi-FI" sz="1800" dirty="0">
                <a:solidFill>
                  <a:prstClr val="black"/>
                </a:solidFill>
              </a:rPr>
              <a:t>Sähköä ja siten voimalinjoja tarvitaan lisää, Vantaalla kuitenkin enemmän </a:t>
            </a:r>
            <a:r>
              <a:rPr lang="fi-FI" sz="1800" dirty="0" err="1">
                <a:solidFill>
                  <a:prstClr val="black"/>
                </a:solidFill>
              </a:rPr>
              <a:t>Aviapoliksen</a:t>
            </a:r>
            <a:r>
              <a:rPr lang="fi-FI" sz="1800" dirty="0">
                <a:solidFill>
                  <a:prstClr val="black"/>
                </a:solidFill>
              </a:rPr>
              <a:t> suunnalla kuin Keimolassa.</a:t>
            </a:r>
          </a:p>
          <a:p>
            <a:pPr lvl="0">
              <a:spcAft>
                <a:spcPts val="600"/>
              </a:spcAft>
            </a:pPr>
            <a:r>
              <a:rPr lang="fi-FI" sz="1800" dirty="0">
                <a:solidFill>
                  <a:prstClr val="black"/>
                </a:solidFill>
              </a:rPr>
              <a:t>Vaikuttaa siltä, että Länsi-Vantaan ja pääkaupunkiseudun sähköä aiotaan kuljettaa Keimolan aseman kautta</a:t>
            </a:r>
          </a:p>
          <a:p>
            <a:pPr lvl="0">
              <a:spcAft>
                <a:spcPts val="600"/>
              </a:spcAft>
            </a:pPr>
            <a:r>
              <a:rPr lang="fi-FI" sz="1800" dirty="0">
                <a:solidFill>
                  <a:prstClr val="black"/>
                </a:solidFill>
              </a:rPr>
              <a:t>Ruotsinkylästä voisi vetää voimalinjan Katriinantien vierestä </a:t>
            </a:r>
            <a:r>
              <a:rPr lang="fi-FI" sz="1800" dirty="0" err="1">
                <a:solidFill>
                  <a:prstClr val="black"/>
                </a:solidFill>
              </a:rPr>
              <a:t>Viinikkalan</a:t>
            </a:r>
            <a:r>
              <a:rPr lang="fi-FI" sz="1800" dirty="0">
                <a:solidFill>
                  <a:prstClr val="black"/>
                </a:solidFill>
              </a:rPr>
              <a:t> tulevalle sähköasemalle ja jakaa sitä sieltä edelleen länteen sekä </a:t>
            </a:r>
            <a:r>
              <a:rPr lang="fi-FI" sz="1800" dirty="0" err="1">
                <a:solidFill>
                  <a:prstClr val="black"/>
                </a:solidFill>
              </a:rPr>
              <a:t>Aviapolikseen</a:t>
            </a:r>
            <a:r>
              <a:rPr lang="fi-FI" sz="1800" dirty="0">
                <a:solidFill>
                  <a:prstClr val="black"/>
                </a:solidFill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fi-FI" sz="1800" dirty="0" err="1">
                <a:solidFill>
                  <a:prstClr val="black"/>
                </a:solidFill>
              </a:rPr>
              <a:t>Viinikkalasta</a:t>
            </a:r>
            <a:r>
              <a:rPr lang="fi-FI" sz="1800" dirty="0">
                <a:solidFill>
                  <a:prstClr val="black"/>
                </a:solidFill>
              </a:rPr>
              <a:t> jako onnistuu myös Åbyn kautta ja Tikkurilantien sivusta Keimolaan</a:t>
            </a:r>
          </a:p>
          <a:p>
            <a:pPr lvl="0">
              <a:spcAft>
                <a:spcPts val="600"/>
              </a:spcAft>
            </a:pPr>
            <a:endParaRPr lang="fi-FI" sz="18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fi-FI" sz="1800" dirty="0">
                <a:solidFill>
                  <a:prstClr val="black"/>
                </a:solidFill>
              </a:rPr>
              <a:t>Tästä kokonaisuudesta olisi syytä keskustella poliittisten päättäjien kanssa, tämä ei ollut esillä adressin luovutustilaisuudessa</a:t>
            </a:r>
            <a:endParaRPr lang="fi-FI" sz="30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538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1051</Words>
  <Application>Microsoft Office PowerPoint</Application>
  <PresentationFormat>Näytössä katseltava diaesitys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 Agenda 12.3. Keskustelu Voimalinjasta</vt:lpstr>
      <vt:lpstr> Tilannekatsaus Aviapolis-Kivistö voimalinjahankkeesta – Adressilla alkaa olla vaikutusta</vt:lpstr>
      <vt:lpstr>Ilmajohtona vedettävän voimalinjan kriittinen sijainti</vt:lpstr>
      <vt:lpstr>Vantaan kaupunki on ilmajohdoilla tuhoamassa omia visioitaan</vt:lpstr>
      <vt:lpstr>Adressin vaatimukset, huomio YVA:sta</vt:lpstr>
      <vt:lpstr>Adressi luovutettiin kaupunginvaltuustolle 23.2.</vt:lpstr>
      <vt:lpstr>5.3. VES Oy:n ja kaupungin toiminta tilaisuudessa ja koko prosessin aikana</vt:lpstr>
      <vt:lpstr>Asukkaat 5.3. tiedotustilaisuudessa, VES Oy:n selvitykset??</vt:lpstr>
      <vt:lpstr>Voimalinjan reitin taustalla kantaverkon sähkönjakelu pääkaupunkiseudulle Ruotsinkylän sähköasemalta </vt:lpstr>
      <vt:lpstr>Valitaan maakaapeli tai vaihtoehtoinen reitti </vt:lpstr>
      <vt:lpstr>PowerPoint-esitys</vt:lpstr>
      <vt:lpstr>9.3. diat  ja ”Jatkossa”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Agenda 12.3. Keskustelu Voimalinjasta</dc:title>
  <dc:creator>Windows User</dc:creator>
  <cp:lastModifiedBy>Windows User</cp:lastModifiedBy>
  <cp:revision>5</cp:revision>
  <dcterms:created xsi:type="dcterms:W3CDTF">2026-03-12T13:10:46Z</dcterms:created>
  <dcterms:modified xsi:type="dcterms:W3CDTF">2026-03-12T21:18:39Z</dcterms:modified>
</cp:coreProperties>
</file>