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78" r:id="rId3"/>
    <p:sldId id="277" r:id="rId4"/>
    <p:sldId id="269" r:id="rId5"/>
    <p:sldId id="270" r:id="rId6"/>
    <p:sldId id="266" r:id="rId7"/>
    <p:sldId id="274" r:id="rId8"/>
  </p:sldIdLst>
  <p:sldSz cx="9144000" cy="6858000" type="screen4x3"/>
  <p:notesSz cx="6858000" cy="994568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1C5A9-B642-4347-877C-174E55DC695B}" type="datetimeFigureOut">
              <a:rPr lang="fi-FI" smtClean="0"/>
              <a:t>14.4.2026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2B37A-4418-4F47-AF98-78D42686AE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8165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2B37A-4418-4F47-AF98-78D42686AE13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353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1696-077E-4BC9-B0E0-84230E00ADB6}" type="datetimeFigureOut">
              <a:rPr lang="fi-FI" smtClean="0"/>
              <a:t>14.4.2026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C0F3-CD6E-45D0-B429-12995E9D71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923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1696-077E-4BC9-B0E0-84230E00ADB6}" type="datetimeFigureOut">
              <a:rPr lang="fi-FI" smtClean="0"/>
              <a:t>14.4.2026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C0F3-CD6E-45D0-B429-12995E9D71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2317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1696-077E-4BC9-B0E0-84230E00ADB6}" type="datetimeFigureOut">
              <a:rPr lang="fi-FI" smtClean="0"/>
              <a:t>14.4.2026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C0F3-CD6E-45D0-B429-12995E9D71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2254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1696-077E-4BC9-B0E0-84230E00ADB6}" type="datetimeFigureOut">
              <a:rPr lang="fi-FI" smtClean="0"/>
              <a:t>14.4.2026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C0F3-CD6E-45D0-B429-12995E9D71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358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1696-077E-4BC9-B0E0-84230E00ADB6}" type="datetimeFigureOut">
              <a:rPr lang="fi-FI" smtClean="0"/>
              <a:t>14.4.2026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C0F3-CD6E-45D0-B429-12995E9D71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3698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1696-077E-4BC9-B0E0-84230E00ADB6}" type="datetimeFigureOut">
              <a:rPr lang="fi-FI" smtClean="0"/>
              <a:t>14.4.2026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C0F3-CD6E-45D0-B429-12995E9D71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040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1696-077E-4BC9-B0E0-84230E00ADB6}" type="datetimeFigureOut">
              <a:rPr lang="fi-FI" smtClean="0"/>
              <a:t>14.4.2026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C0F3-CD6E-45D0-B429-12995E9D71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4795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1696-077E-4BC9-B0E0-84230E00ADB6}" type="datetimeFigureOut">
              <a:rPr lang="fi-FI" smtClean="0"/>
              <a:t>14.4.2026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C0F3-CD6E-45D0-B429-12995E9D71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671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1696-077E-4BC9-B0E0-84230E00ADB6}" type="datetimeFigureOut">
              <a:rPr lang="fi-FI" smtClean="0"/>
              <a:t>14.4.2026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C0F3-CD6E-45D0-B429-12995E9D71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012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1696-077E-4BC9-B0E0-84230E00ADB6}" type="datetimeFigureOut">
              <a:rPr lang="fi-FI" smtClean="0"/>
              <a:t>14.4.2026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C0F3-CD6E-45D0-B429-12995E9D71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1660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1696-077E-4BC9-B0E0-84230E00ADB6}" type="datetimeFigureOut">
              <a:rPr lang="fi-FI" smtClean="0"/>
              <a:t>14.4.2026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C0F3-CD6E-45D0-B429-12995E9D71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3796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C1696-077E-4BC9-B0E0-84230E00ADB6}" type="datetimeFigureOut">
              <a:rPr lang="fi-FI" smtClean="0"/>
              <a:t>14.4.2026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AC0F3-CD6E-45D0-B429-12995E9D71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538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 smtClean="0"/>
              <a:t> </a:t>
            </a:r>
            <a:r>
              <a:rPr lang="fi-FI" sz="3200" dirty="0"/>
              <a:t>Agenda </a:t>
            </a:r>
            <a:r>
              <a:rPr lang="fi-FI" sz="3200" dirty="0" smtClean="0"/>
              <a:t>8. 4  Keskustelu </a:t>
            </a:r>
            <a:r>
              <a:rPr lang="fi-FI" sz="3200" dirty="0"/>
              <a:t>Voimalinjasta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619672" y="1628800"/>
            <a:ext cx="7067128" cy="4497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000" b="1" dirty="0" smtClean="0"/>
              <a:t>1) Voimaryhmän puheenvuorot</a:t>
            </a:r>
            <a:r>
              <a:rPr lang="fi-FI" sz="2000" dirty="0" smtClean="0"/>
              <a:t>:</a:t>
            </a:r>
          </a:p>
          <a:p>
            <a:pPr marL="1077750" indent="-285750">
              <a:buFont typeface="Courier New" panose="02070309020205020404" pitchFamily="49" charset="0"/>
              <a:buChar char="o"/>
            </a:pPr>
            <a:r>
              <a:rPr lang="fi-FI" sz="2000" dirty="0">
                <a:solidFill>
                  <a:prstClr val="black"/>
                </a:solidFill>
              </a:rPr>
              <a:t>Paikalliset </a:t>
            </a:r>
            <a:r>
              <a:rPr lang="fi-FI" sz="2000" dirty="0" smtClean="0">
                <a:solidFill>
                  <a:prstClr val="black"/>
                </a:solidFill>
              </a:rPr>
              <a:t>voimalinjat – Suurten tehojen siirron voimalinjat</a:t>
            </a:r>
            <a:endParaRPr lang="fi-FI" sz="2000" dirty="0" smtClean="0"/>
          </a:p>
          <a:p>
            <a:pPr marL="1077750" indent="-285750">
              <a:buFont typeface="Courier New" panose="02070309020205020404" pitchFamily="49" charset="0"/>
              <a:buChar char="o"/>
            </a:pPr>
            <a:r>
              <a:rPr lang="fi-FI" sz="2000" dirty="0" smtClean="0"/>
              <a:t>Rauhalan ryhmän ja Kivistön ja Keimolan omakotiyhdistyksen lausunnosta kaupunginjohtajalle ja kaupunginhallitukselle </a:t>
            </a:r>
          </a:p>
          <a:p>
            <a:pPr marL="1077750" indent="-285750">
              <a:buFont typeface="Courier New" panose="02070309020205020404" pitchFamily="49" charset="0"/>
              <a:buChar char="o"/>
            </a:pPr>
            <a:r>
              <a:rPr lang="fi-FI" sz="2000" dirty="0" smtClean="0"/>
              <a:t>Tapaaminen tänään yleiskaavoittajan kanssa </a:t>
            </a:r>
          </a:p>
          <a:p>
            <a:pPr marL="0" indent="0">
              <a:buNone/>
            </a:pPr>
            <a:endParaRPr lang="fi-FI" sz="2000" b="1" dirty="0" smtClean="0"/>
          </a:p>
          <a:p>
            <a:pPr marL="0" indent="0">
              <a:buNone/>
            </a:pPr>
            <a:r>
              <a:rPr lang="fi-FI" sz="2000" b="1" dirty="0" smtClean="0"/>
              <a:t>2) Mika </a:t>
            </a:r>
            <a:r>
              <a:rPr lang="fi-FI" sz="2000" b="1" dirty="0" err="1" smtClean="0"/>
              <a:t>Kasonen</a:t>
            </a:r>
            <a:r>
              <a:rPr lang="fi-FI" sz="2000" b="1" dirty="0" smtClean="0"/>
              <a:t>: Kaupungin mahdollisuudet toimia</a:t>
            </a:r>
          </a:p>
          <a:p>
            <a:pPr marL="0" indent="0">
              <a:buNone/>
            </a:pPr>
            <a:endParaRPr lang="fi-FI" sz="2000" b="1" dirty="0" smtClean="0"/>
          </a:p>
          <a:p>
            <a:pPr marL="0" indent="0">
              <a:buNone/>
            </a:pPr>
            <a:r>
              <a:rPr lang="fi-FI" sz="2000" b="1" dirty="0" smtClean="0"/>
              <a:t>3) Keskustelu</a:t>
            </a:r>
          </a:p>
          <a:p>
            <a:pPr marL="0" indent="0">
              <a:buNone/>
            </a:pPr>
            <a:endParaRPr lang="fi-FI" sz="2000" b="1" dirty="0" smtClean="0"/>
          </a:p>
          <a:p>
            <a:pPr marL="0" indent="0">
              <a:buNone/>
            </a:pPr>
            <a:r>
              <a:rPr lang="fi-FI" sz="2000" b="1" dirty="0" smtClean="0"/>
              <a:t>4) Jatkotoimien suunnittelu</a:t>
            </a:r>
          </a:p>
        </p:txBody>
      </p:sp>
    </p:spTree>
    <p:extLst>
      <p:ext uri="{BB962C8B-B14F-4D97-AF65-F5344CB8AC3E}">
        <p14:creationId xmlns:p14="http://schemas.microsoft.com/office/powerpoint/2010/main" val="1002716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>
                <a:solidFill>
                  <a:prstClr val="black"/>
                </a:solidFill>
              </a:rPr>
              <a:t>Vantaan kaupunki on ilmajohdoilla tuhoamassa </a:t>
            </a:r>
            <a:r>
              <a:rPr lang="fi-FI" sz="2400" dirty="0" smtClean="0">
                <a:solidFill>
                  <a:prstClr val="black"/>
                </a:solidFill>
              </a:rPr>
              <a:t>omia tavoitteitaan ja arvojaan, jatkoa 12.3. arvioon: </a:t>
            </a:r>
            <a:endParaRPr lang="fi-FI" sz="2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47664" y="1556792"/>
            <a:ext cx="7139136" cy="4968552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fi-FI" sz="1600" dirty="0">
                <a:solidFill>
                  <a:prstClr val="black"/>
                </a:solidFill>
                <a:ea typeface="Calibri"/>
                <a:cs typeface="Times New Roman"/>
              </a:rPr>
              <a:t>Vantaa esiintyy ”luontopositiivisena</a:t>
            </a:r>
            <a:r>
              <a:rPr lang="fi-FI" sz="1600" dirty="0" smtClean="0">
                <a:solidFill>
                  <a:prstClr val="black"/>
                </a:solidFill>
                <a:ea typeface="Calibri"/>
                <a:cs typeface="Times New Roman"/>
              </a:rPr>
              <a:t>”, lähivirkistysalueisiin panostavana, kulttuurimaisemia arvostavana  ja pientalomyönteisenä kaupunkina. 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fi-FI" sz="1600" dirty="0" smtClean="0">
                <a:solidFill>
                  <a:prstClr val="black"/>
                </a:solidFill>
                <a:ea typeface="Calibri"/>
                <a:cs typeface="Times New Roman"/>
              </a:rPr>
              <a:t>Voimalinjoja tarvitaan lisää, mutta ilmajohtoratkaisulla kaupunki on </a:t>
            </a:r>
            <a:r>
              <a:rPr lang="fi-FI" sz="1600" dirty="0" smtClean="0">
                <a:solidFill>
                  <a:prstClr val="black"/>
                </a:solidFill>
                <a:ea typeface="Calibri"/>
                <a:cs typeface="Times New Roman"/>
              </a:rPr>
              <a:t>itse estämässä näiden tavoitteiden ja arvojen toteuttamisen. 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fi-FI" sz="1600" dirty="0" smtClean="0">
                <a:solidFill>
                  <a:prstClr val="black"/>
                </a:solidFill>
                <a:ea typeface="Calibri"/>
                <a:cs typeface="Times New Roman"/>
              </a:rPr>
              <a:t>Ratkaisun tarjoaa ”</a:t>
            </a:r>
            <a:r>
              <a:rPr lang="fi-FI" sz="1600" dirty="0" err="1" smtClean="0">
                <a:solidFill>
                  <a:prstClr val="black"/>
                </a:solidFill>
                <a:ea typeface="Calibri"/>
                <a:cs typeface="Times New Roman"/>
              </a:rPr>
              <a:t>molempikätinen</a:t>
            </a:r>
            <a:r>
              <a:rPr lang="fi-FI" sz="1600" dirty="0" smtClean="0">
                <a:solidFill>
                  <a:prstClr val="black"/>
                </a:solidFill>
                <a:ea typeface="Calibri"/>
                <a:cs typeface="Times New Roman"/>
              </a:rPr>
              <a:t>” ajattelutapa, eli yhdistetään tavoitteet uudenlaisilla ratkaisuilla, joissa Vantaan sähköverkkojen rakenteita arvioidaan erilaisten tarpeiden ja arvojen pohjalta.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fi-FI" sz="1600" dirty="0" smtClean="0">
                <a:solidFill>
                  <a:prstClr val="black"/>
                </a:solidFill>
                <a:ea typeface="Calibri"/>
                <a:cs typeface="Times New Roman"/>
              </a:rPr>
              <a:t>Suurten tehojen sähkönsiirtotarpeet on syytä toteuttaa eri voimalinjoilla kuin asutusalueiden ja tavallisen  elinkeinoelämän tarpeet.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fi-FI" sz="1600" dirty="0" smtClean="0">
                <a:solidFill>
                  <a:prstClr val="black"/>
                </a:solidFill>
                <a:ea typeface="Calibri"/>
                <a:cs typeface="Times New Roman"/>
              </a:rPr>
              <a:t>Tällä hetkellä VES Oy pitää kiinni yhden yhtenäisen sähköverkon rakenteesta.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fi-FI" sz="1600" dirty="0" smtClean="0">
                <a:solidFill>
                  <a:prstClr val="black"/>
                </a:solidFill>
                <a:ea typeface="Calibri"/>
                <a:cs typeface="Times New Roman"/>
              </a:rPr>
              <a:t>Kaupungin tulisi selvittää omaa näkemystä siitä, millainen sähköverkkorakenne vastaisi sen tavoitteita, jotta VES Oy:n sanomaa ei oteta annettuna 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fi-FI" sz="1600" dirty="0" smtClean="0">
                <a:solidFill>
                  <a:prstClr val="black"/>
                </a:solidFill>
                <a:ea typeface="Calibri"/>
                <a:cs typeface="Times New Roman"/>
              </a:rPr>
              <a:t>Kaupungin oman itsenäisen arvioinnin tueksi tarvitaan ulkoisen konsultin palkkaamista.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0657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 smtClean="0"/>
              <a:t>VES Oy: Johtohanketta </a:t>
            </a:r>
            <a:r>
              <a:rPr lang="fi-FI" sz="2400" dirty="0"/>
              <a:t>on tarkasteltava osana koko Vantaan sähköjärjestelmää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449" y="1600200"/>
            <a:ext cx="427110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024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922114"/>
          </a:xfrm>
        </p:spPr>
        <p:txBody>
          <a:bodyPr>
            <a:normAutofit fontScale="90000"/>
          </a:bodyPr>
          <a:lstStyle/>
          <a:p>
            <a:pPr lvl="0">
              <a:spcAft>
                <a:spcPts val="600"/>
              </a:spcAft>
            </a:pPr>
            <a:r>
              <a:rPr lang="fi-FI" sz="2800" dirty="0">
                <a:solidFill>
                  <a:prstClr val="black"/>
                </a:solidFill>
              </a:rPr>
              <a:t>Suurten tehojen verkot </a:t>
            </a:r>
            <a:r>
              <a:rPr lang="fi-FI" sz="2800" dirty="0" smtClean="0">
                <a:solidFill>
                  <a:prstClr val="black"/>
                </a:solidFill>
              </a:rPr>
              <a:t>- paikallisten </a:t>
            </a:r>
            <a:r>
              <a:rPr lang="fi-FI" sz="2800" dirty="0">
                <a:solidFill>
                  <a:prstClr val="black"/>
                </a:solidFill>
              </a:rPr>
              <a:t>sähköasemien </a:t>
            </a:r>
            <a:r>
              <a:rPr lang="fi-FI" sz="2800" dirty="0" smtClean="0">
                <a:solidFill>
                  <a:prstClr val="black"/>
                </a:solidFill>
              </a:rPr>
              <a:t>väliset yhteydet </a:t>
            </a:r>
            <a:endParaRPr lang="fi-FI" sz="2800" dirty="0">
              <a:solidFill>
                <a:prstClr val="black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87624" y="1484784"/>
            <a:ext cx="7344816" cy="4968552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  <a:spcBef>
                <a:spcPts val="0"/>
              </a:spcBef>
              <a:spcAft>
                <a:spcPts val="1200"/>
              </a:spcAft>
            </a:pPr>
            <a:r>
              <a:rPr lang="fi-FI" sz="2000" dirty="0" smtClean="0"/>
              <a:t>VES Oy: Ruotsinkylästä pääkaupunkiseudulle johdettavien sähkölinjojen tehotasoa edellytetään muiltakin voimalinjoilta. </a:t>
            </a: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1200"/>
              </a:spcAft>
            </a:pPr>
            <a:r>
              <a:rPr lang="fi-FI" sz="2000" dirty="0" smtClean="0"/>
              <a:t>Huoltovarmuuden takia myös </a:t>
            </a:r>
            <a:r>
              <a:rPr lang="fi-FI" sz="2000" dirty="0" err="1" smtClean="0"/>
              <a:t>Aviapolis</a:t>
            </a:r>
            <a:r>
              <a:rPr lang="fi-FI" sz="2000" dirty="0" smtClean="0"/>
              <a:t> – Keimola –reitiltä.</a:t>
            </a:r>
            <a:endParaRPr lang="fi-FI" sz="2000" dirty="0"/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1200"/>
              </a:spcAft>
            </a:pPr>
            <a:r>
              <a:rPr lang="fi-FI" sz="2000" dirty="0" smtClean="0"/>
              <a:t>Seuraa kohtuuttomia </a:t>
            </a:r>
            <a:r>
              <a:rPr lang="fi-FI" sz="2000" dirty="0" smtClean="0"/>
              <a:t>vaatimuksia paikallisten voimalinjojen rakentamiseen, </a:t>
            </a:r>
            <a:r>
              <a:rPr lang="fi-FI" sz="2000" dirty="0" smtClean="0"/>
              <a:t>Kivistön tarpeisiin ei </a:t>
            </a:r>
            <a:r>
              <a:rPr lang="fi-FI" sz="2000" dirty="0" smtClean="0"/>
              <a:t>tarvita </a:t>
            </a:r>
            <a:r>
              <a:rPr lang="fi-FI" sz="2000" dirty="0" err="1" smtClean="0"/>
              <a:t>max</a:t>
            </a:r>
            <a:r>
              <a:rPr lang="fi-FI" sz="2000" dirty="0" smtClean="0"/>
              <a:t> 800 </a:t>
            </a:r>
            <a:r>
              <a:rPr lang="fi-FI" sz="2000" dirty="0"/>
              <a:t>M</a:t>
            </a:r>
            <a:r>
              <a:rPr lang="fi-FI" sz="2000" dirty="0" smtClean="0"/>
              <a:t>W </a:t>
            </a:r>
            <a:r>
              <a:rPr lang="fi-FI" sz="2000" dirty="0" smtClean="0"/>
              <a:t>tehoja.</a:t>
            </a:r>
          </a:p>
          <a:p>
            <a:pPr lvl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</a:pPr>
            <a:r>
              <a:rPr lang="fi-FI" sz="2000" dirty="0" smtClean="0"/>
              <a:t>Kaupunkien sisäisiä voimalinjoja rakennetaan maakaapelilla.</a:t>
            </a: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1200"/>
              </a:spcAft>
            </a:pPr>
            <a:r>
              <a:rPr lang="fi-FI" sz="2000" dirty="0" smtClean="0"/>
              <a:t>Espoossa maakaapelilla 2 pitkää (8 km ja 11 km) etelä-pohjoinen suuntaista 2x 110kV voimalinjaa, </a:t>
            </a:r>
            <a:r>
              <a:rPr lang="fi-FI" sz="2000" dirty="0" err="1" smtClean="0"/>
              <a:t>max</a:t>
            </a:r>
            <a:r>
              <a:rPr lang="fi-FI" sz="2000" dirty="0" smtClean="0"/>
              <a:t> teho </a:t>
            </a:r>
            <a:r>
              <a:rPr lang="fi-FI" sz="2000" dirty="0" smtClean="0"/>
              <a:t>200MW</a:t>
            </a:r>
            <a:r>
              <a:rPr lang="fi-FI" sz="2000" dirty="0" smtClean="0"/>
              <a:t>.</a:t>
            </a:r>
          </a:p>
          <a:p>
            <a:pPr lvl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</a:pPr>
            <a:r>
              <a:rPr lang="fi-FI" sz="2000" dirty="0" smtClean="0">
                <a:solidFill>
                  <a:prstClr val="black"/>
                </a:solidFill>
              </a:rPr>
              <a:t>Tällä teholla </a:t>
            </a:r>
            <a:r>
              <a:rPr lang="fi-FI" sz="2000" dirty="0">
                <a:solidFill>
                  <a:prstClr val="black"/>
                </a:solidFill>
              </a:rPr>
              <a:t>maakaapelista </a:t>
            </a:r>
            <a:r>
              <a:rPr lang="fi-FI" sz="2000" dirty="0" smtClean="0">
                <a:solidFill>
                  <a:prstClr val="black"/>
                </a:solidFill>
              </a:rPr>
              <a:t>saadaan hinnaltaan </a:t>
            </a:r>
            <a:r>
              <a:rPr lang="fi-FI" sz="2000" dirty="0">
                <a:solidFill>
                  <a:prstClr val="black"/>
                </a:solidFill>
              </a:rPr>
              <a:t>järkevä </a:t>
            </a:r>
            <a:r>
              <a:rPr lang="fi-FI" sz="2000" dirty="0" smtClean="0">
                <a:solidFill>
                  <a:prstClr val="black"/>
                </a:solidFill>
              </a:rPr>
              <a:t>ratkaisu. </a:t>
            </a:r>
            <a:endParaRPr lang="fi-FI" sz="2000" dirty="0">
              <a:solidFill>
                <a:prstClr val="black"/>
              </a:solidFill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1200"/>
              </a:spcAft>
            </a:pPr>
            <a:r>
              <a:rPr lang="fi-FI" sz="2000" dirty="0" smtClean="0"/>
              <a:t>Yhteyden Ruotsinkylä – Keimola voisi korvata Ruotsinkylästä lentokentän molemmin puolin vedettävät voimalinjat, esim</a:t>
            </a:r>
            <a:r>
              <a:rPr lang="fi-FI" sz="2000" dirty="0"/>
              <a:t>.</a:t>
            </a:r>
            <a:r>
              <a:rPr lang="fi-FI" sz="2000" dirty="0" smtClean="0"/>
              <a:t> Katriinantien teollisuusalueen halki </a:t>
            </a:r>
            <a:r>
              <a:rPr lang="fi-FI" sz="2000" dirty="0" err="1" smtClean="0"/>
              <a:t>Viinikkalan</a:t>
            </a:r>
            <a:r>
              <a:rPr lang="fi-FI" sz="2000" dirty="0" smtClean="0"/>
              <a:t> asemalle. </a:t>
            </a: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1200"/>
              </a:spcAft>
            </a:pPr>
            <a:r>
              <a:rPr lang="fi-FI" sz="2000" dirty="0" err="1" smtClean="0"/>
              <a:t>Aviapoliksesta</a:t>
            </a:r>
            <a:r>
              <a:rPr lang="fi-FI" sz="2000" dirty="0" smtClean="0"/>
              <a:t> itä-länsisuuntainen uusi pääreitti </a:t>
            </a:r>
            <a:r>
              <a:rPr lang="fi-FI" sz="2000" dirty="0" err="1" smtClean="0"/>
              <a:t>KehäIII:n</a:t>
            </a:r>
            <a:r>
              <a:rPr lang="fi-FI" sz="2000" dirty="0" smtClean="0"/>
              <a:t>  </a:t>
            </a:r>
            <a:r>
              <a:rPr lang="fi-FI" sz="2000" dirty="0" smtClean="0"/>
              <a:t>tai Tikkurilantien sivusta suoraan Varistoon?</a:t>
            </a:r>
          </a:p>
        </p:txBody>
      </p:sp>
    </p:spTree>
    <p:extLst>
      <p:ext uri="{BB962C8B-B14F-4D97-AF65-F5344CB8AC3E}">
        <p14:creationId xmlns:p14="http://schemas.microsoft.com/office/powerpoint/2010/main" val="665778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 smtClean="0">
                <a:solidFill>
                  <a:prstClr val="black"/>
                </a:solidFill>
              </a:rPr>
              <a:t>Jos Keimolaan on päästävä: Vaihtoehdot yleiskaavan mukaiselle ilmajohdolle </a:t>
            </a:r>
            <a:r>
              <a:rPr lang="fi-FI" sz="2400" dirty="0" err="1" smtClean="0">
                <a:solidFill>
                  <a:prstClr val="black"/>
                </a:solidFill>
              </a:rPr>
              <a:t>Aviapoliksesta</a:t>
            </a:r>
            <a:r>
              <a:rPr lang="fi-FI" sz="2400" dirty="0" smtClean="0">
                <a:solidFill>
                  <a:prstClr val="black"/>
                </a:solidFill>
              </a:rPr>
              <a:t> Keimolaan:</a:t>
            </a:r>
            <a:endParaRPr lang="fi-FI" sz="2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619672" y="1484784"/>
            <a:ext cx="7067128" cy="5184576"/>
          </a:xfrm>
        </p:spPr>
        <p:txBody>
          <a:bodyPr>
            <a:normAutofit fontScale="85000" lnSpcReduction="20000"/>
          </a:bodyPr>
          <a:lstStyle/>
          <a:p>
            <a:pPr lvl="0">
              <a:spcAft>
                <a:spcPts val="600"/>
              </a:spcAft>
            </a:pPr>
            <a:r>
              <a:rPr lang="fi-FI" sz="2200" dirty="0" smtClean="0">
                <a:solidFill>
                  <a:prstClr val="black"/>
                </a:solidFill>
              </a:rPr>
              <a:t>A) Jos uusi runkolinja </a:t>
            </a:r>
            <a:r>
              <a:rPr lang="fi-FI" sz="2200" dirty="0" err="1" smtClean="0">
                <a:solidFill>
                  <a:prstClr val="black"/>
                </a:solidFill>
              </a:rPr>
              <a:t>Aviapoliksesta</a:t>
            </a:r>
            <a:r>
              <a:rPr lang="fi-FI" sz="2200" dirty="0" smtClean="0">
                <a:solidFill>
                  <a:prstClr val="black"/>
                </a:solidFill>
              </a:rPr>
              <a:t> Varistoon, niin Varistosta Keimolaan on jo kaavailtu uutta linjaa.</a:t>
            </a:r>
          </a:p>
          <a:p>
            <a:pPr lvl="0">
              <a:spcAft>
                <a:spcPts val="600"/>
              </a:spcAft>
            </a:pPr>
            <a:r>
              <a:rPr lang="fi-FI" sz="2200" dirty="0" smtClean="0">
                <a:solidFill>
                  <a:prstClr val="black"/>
                </a:solidFill>
              </a:rPr>
              <a:t>B) Jos </a:t>
            </a:r>
            <a:r>
              <a:rPr lang="fi-FI" sz="2200" dirty="0" err="1" smtClean="0">
                <a:solidFill>
                  <a:prstClr val="black"/>
                </a:solidFill>
              </a:rPr>
              <a:t>Aviapoliksesta</a:t>
            </a:r>
            <a:r>
              <a:rPr lang="fi-FI" sz="2200" dirty="0" smtClean="0">
                <a:solidFill>
                  <a:prstClr val="black"/>
                </a:solidFill>
              </a:rPr>
              <a:t> Kiilan kautta Keimolaan, maakaapeli,  </a:t>
            </a:r>
            <a:r>
              <a:rPr lang="fi-FI" sz="2200" dirty="0" err="1" smtClean="0">
                <a:solidFill>
                  <a:prstClr val="black"/>
                </a:solidFill>
              </a:rPr>
              <a:t>max</a:t>
            </a:r>
            <a:r>
              <a:rPr lang="fi-FI" sz="2200" smtClean="0">
                <a:solidFill>
                  <a:prstClr val="black"/>
                </a:solidFill>
              </a:rPr>
              <a:t> </a:t>
            </a:r>
            <a:r>
              <a:rPr lang="fi-FI" sz="2200" smtClean="0">
                <a:solidFill>
                  <a:prstClr val="black"/>
                </a:solidFill>
              </a:rPr>
              <a:t>200MW</a:t>
            </a:r>
            <a:endParaRPr lang="fi-FI" sz="2200" dirty="0" smtClean="0">
              <a:solidFill>
                <a:prstClr val="black"/>
              </a:solidFill>
            </a:endParaRPr>
          </a:p>
          <a:p>
            <a:pPr lvl="0">
              <a:spcAft>
                <a:spcPts val="1800"/>
              </a:spcAft>
            </a:pPr>
            <a:r>
              <a:rPr lang="fi-FI" sz="2200" dirty="0" smtClean="0">
                <a:solidFill>
                  <a:prstClr val="black"/>
                </a:solidFill>
              </a:rPr>
              <a:t>C) Åbystä ja Tikkurilantien vierestä lähtevät lyhyemmät reitit, osin ilmajohdolla, eikä maakaapelilla tarvetta </a:t>
            </a:r>
            <a:r>
              <a:rPr lang="fi-FI" sz="2200" dirty="0">
                <a:solidFill>
                  <a:prstClr val="black"/>
                </a:solidFill>
              </a:rPr>
              <a:t>joen </a:t>
            </a:r>
            <a:r>
              <a:rPr lang="fi-FI" sz="2200" dirty="0" smtClean="0">
                <a:solidFill>
                  <a:prstClr val="black"/>
                </a:solidFill>
              </a:rPr>
              <a:t>alitukseen</a:t>
            </a:r>
          </a:p>
          <a:p>
            <a:pPr lvl="0">
              <a:spcAft>
                <a:spcPts val="600"/>
              </a:spcAft>
            </a:pPr>
            <a:r>
              <a:rPr lang="fi-FI" sz="2200" dirty="0" err="1" smtClean="0">
                <a:solidFill>
                  <a:prstClr val="black"/>
                </a:solidFill>
              </a:rPr>
              <a:t>Petas-Piispankylä</a:t>
            </a:r>
            <a:r>
              <a:rPr lang="fi-FI" sz="2200" dirty="0" smtClean="0">
                <a:solidFill>
                  <a:prstClr val="black"/>
                </a:solidFill>
              </a:rPr>
              <a:t> osayleiskaavaprosessi käynnistyy nyt keväällä,  saadaanko siihen sisällytettyä varaus voimalinjareiteille? </a:t>
            </a:r>
          </a:p>
          <a:p>
            <a:pPr lvl="0">
              <a:spcAft>
                <a:spcPts val="600"/>
              </a:spcAft>
            </a:pPr>
            <a:r>
              <a:rPr lang="fi-FI" sz="2200" dirty="0" smtClean="0">
                <a:solidFill>
                  <a:prstClr val="black"/>
                </a:solidFill>
              </a:rPr>
              <a:t>Katriinantien varressa on käynnistymässä useita asemakaavaprosesseja, niissä olisi syytä varata tila Ruotsinkylästä tulevalle </a:t>
            </a:r>
            <a:r>
              <a:rPr lang="fi-FI" sz="2200" dirty="0" smtClean="0">
                <a:solidFill>
                  <a:prstClr val="black"/>
                </a:solidFill>
              </a:rPr>
              <a:t>voimalinjalle.</a:t>
            </a:r>
            <a:endParaRPr lang="fi-FI" sz="2200" dirty="0" smtClean="0">
              <a:solidFill>
                <a:prstClr val="black"/>
              </a:solidFill>
            </a:endParaRPr>
          </a:p>
          <a:p>
            <a:pPr lvl="0">
              <a:spcAft>
                <a:spcPts val="600"/>
              </a:spcAft>
            </a:pPr>
            <a:r>
              <a:rPr lang="fi-FI" sz="2200" dirty="0" smtClean="0">
                <a:solidFill>
                  <a:prstClr val="black"/>
                </a:solidFill>
              </a:rPr>
              <a:t>Neuvottelut voimalinjojen reiteistä ja kaavoista?</a:t>
            </a:r>
          </a:p>
          <a:p>
            <a:pPr lvl="0">
              <a:spcAft>
                <a:spcPts val="600"/>
              </a:spcAft>
            </a:pPr>
            <a:endParaRPr lang="fi-FI" sz="2200" dirty="0" smtClean="0">
              <a:solidFill>
                <a:prstClr val="black"/>
              </a:solidFill>
            </a:endParaRPr>
          </a:p>
          <a:p>
            <a:pPr lvl="0">
              <a:spcAft>
                <a:spcPts val="600"/>
              </a:spcAft>
            </a:pPr>
            <a:r>
              <a:rPr lang="fi-FI" sz="2200" b="1" dirty="0" smtClean="0">
                <a:solidFill>
                  <a:prstClr val="black"/>
                </a:solidFill>
              </a:rPr>
              <a:t>Kaupunki </a:t>
            </a:r>
            <a:r>
              <a:rPr lang="fi-FI" sz="2200" dirty="0" smtClean="0">
                <a:solidFill>
                  <a:prstClr val="black"/>
                </a:solidFill>
              </a:rPr>
              <a:t>		</a:t>
            </a:r>
            <a:r>
              <a:rPr lang="fi-FI" sz="2200" b="1" dirty="0" smtClean="0">
                <a:solidFill>
                  <a:prstClr val="black"/>
                </a:solidFill>
              </a:rPr>
              <a:t>VES Oy </a:t>
            </a:r>
          </a:p>
          <a:p>
            <a:pPr lvl="0">
              <a:spcAft>
                <a:spcPts val="600"/>
              </a:spcAft>
            </a:pPr>
            <a:endParaRPr lang="fi-FI" sz="2200" dirty="0" smtClean="0">
              <a:solidFill>
                <a:prstClr val="black"/>
              </a:solidFill>
            </a:endParaRPr>
          </a:p>
          <a:p>
            <a:pPr marL="0" lvl="0" indent="0">
              <a:spcAft>
                <a:spcPts val="600"/>
              </a:spcAft>
              <a:buNone/>
            </a:pPr>
            <a:r>
              <a:rPr lang="fi-FI" sz="2200" dirty="0">
                <a:solidFill>
                  <a:prstClr val="black"/>
                </a:solidFill>
              </a:rPr>
              <a:t> </a:t>
            </a:r>
            <a:r>
              <a:rPr lang="fi-FI" sz="2200" dirty="0" smtClean="0">
                <a:solidFill>
                  <a:prstClr val="black"/>
                </a:solidFill>
              </a:rPr>
              <a:t>	           </a:t>
            </a:r>
            <a:r>
              <a:rPr lang="fi-FI" sz="2200" b="1" dirty="0" smtClean="0">
                <a:solidFill>
                  <a:prstClr val="black"/>
                </a:solidFill>
              </a:rPr>
              <a:t>Asukkaat</a:t>
            </a:r>
            <a:endParaRPr lang="fi-FI" sz="1400" b="1" dirty="0" smtClean="0">
              <a:solidFill>
                <a:prstClr val="black"/>
              </a:solidFill>
            </a:endParaRPr>
          </a:p>
        </p:txBody>
      </p:sp>
      <p:sp>
        <p:nvSpPr>
          <p:cNvPr id="7" name="Nuoli vasemmalle ja oikealle 6"/>
          <p:cNvSpPr/>
          <p:nvPr/>
        </p:nvSpPr>
        <p:spPr>
          <a:xfrm>
            <a:off x="3290891" y="5627895"/>
            <a:ext cx="864096" cy="24007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Nuoli vasemmalle ja oikealle 9"/>
          <p:cNvSpPr/>
          <p:nvPr/>
        </p:nvSpPr>
        <p:spPr>
          <a:xfrm rot="2344020">
            <a:off x="2672644" y="6026933"/>
            <a:ext cx="608496" cy="2468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Nuoli vasemmalle ja oikealle 10"/>
          <p:cNvSpPr/>
          <p:nvPr/>
        </p:nvSpPr>
        <p:spPr>
          <a:xfrm rot="19365403">
            <a:off x="4167632" y="6026933"/>
            <a:ext cx="608496" cy="2468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8070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584200"/>
            <a:ext cx="6510337" cy="568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815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 smtClean="0"/>
              <a:t>Ei ilmajohtoa: </a:t>
            </a:r>
            <a:r>
              <a:rPr lang="fi-FI" sz="2800" dirty="0" err="1" smtClean="0"/>
              <a:t>Rauhalanlaaksoon</a:t>
            </a:r>
            <a:r>
              <a:rPr lang="fi-FI" sz="2800" dirty="0" smtClean="0"/>
              <a:t> suurempi pientaloalue </a:t>
            </a:r>
            <a:endParaRPr lang="fi-FI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75656" y="1556792"/>
            <a:ext cx="6552728" cy="4536504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fi-FI" sz="2000" dirty="0">
                <a:solidFill>
                  <a:prstClr val="black"/>
                </a:solidFill>
              </a:rPr>
              <a:t>Rauhalassa ja Kanniston pohjoispuolella vapautuisi </a:t>
            </a:r>
            <a:r>
              <a:rPr lang="fi-FI" sz="2000" dirty="0" smtClean="0">
                <a:solidFill>
                  <a:prstClr val="black"/>
                </a:solidFill>
              </a:rPr>
              <a:t>noin 1,5km pituinen väylä uusille tonteille</a:t>
            </a:r>
            <a:endParaRPr lang="fi-FI" sz="2000" dirty="0" smtClean="0"/>
          </a:p>
          <a:p>
            <a:pPr>
              <a:spcAft>
                <a:spcPts val="1200"/>
              </a:spcAft>
            </a:pPr>
            <a:r>
              <a:rPr lang="fi-FI" sz="2000" dirty="0" smtClean="0"/>
              <a:t>Jos Kiilan ja Keimolan aseman väline osuus rakennettaisiin maakaapelilla, uusille tonteille 20-40m leveä väylä, tai </a:t>
            </a:r>
          </a:p>
          <a:p>
            <a:pPr>
              <a:spcAft>
                <a:spcPts val="1200"/>
              </a:spcAft>
            </a:pPr>
            <a:r>
              <a:rPr lang="fi-FI" sz="2000" dirty="0" smtClean="0"/>
              <a:t>Vaihtoehtoisten reittien tapauksessa tätä osuutta ei ehkä tarvittaisi maakaapelia, uusille tonteille 40-60 m väylä. </a:t>
            </a:r>
          </a:p>
          <a:p>
            <a:pPr>
              <a:spcAft>
                <a:spcPts val="1200"/>
              </a:spcAft>
            </a:pPr>
            <a:r>
              <a:rPr lang="fi-FI" sz="2000" dirty="0" smtClean="0"/>
              <a:t>Jos 600m2 tontteja saisi noin 100 kpl  (oletus 40 m väylä)</a:t>
            </a:r>
          </a:p>
          <a:p>
            <a:pPr>
              <a:spcAft>
                <a:spcPts val="1200"/>
              </a:spcAft>
            </a:pPr>
            <a:r>
              <a:rPr lang="fi-FI" sz="2000" dirty="0" smtClean="0"/>
              <a:t>6400€ verotulot per asunto, yhteensä 640 000€ /v lisäksi kiinteistövero 90 000€/v</a:t>
            </a:r>
          </a:p>
          <a:p>
            <a:pPr>
              <a:spcAft>
                <a:spcPts val="1200"/>
              </a:spcAft>
            </a:pPr>
            <a:r>
              <a:rPr lang="fi-FI" sz="2000" dirty="0" smtClean="0"/>
              <a:t>10 vuodessa kaupungille </a:t>
            </a:r>
            <a:r>
              <a:rPr lang="fi-FI" sz="2000" dirty="0" smtClean="0"/>
              <a:t>suoria verotuloja </a:t>
            </a:r>
            <a:r>
              <a:rPr lang="fi-FI" sz="2000" dirty="0" smtClean="0"/>
              <a:t>7,3 milj. </a:t>
            </a:r>
            <a:r>
              <a:rPr lang="fi-FI" sz="2000" dirty="0"/>
              <a:t>€</a:t>
            </a:r>
          </a:p>
        </p:txBody>
      </p:sp>
    </p:spTree>
    <p:extLst>
      <p:ext uri="{BB962C8B-B14F-4D97-AF65-F5344CB8AC3E}">
        <p14:creationId xmlns:p14="http://schemas.microsoft.com/office/powerpoint/2010/main" val="3525568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2613</TotalTime>
  <Words>482</Words>
  <Application>Microsoft Office PowerPoint</Application>
  <PresentationFormat>Näytössä katseltava diaesitys (4:3)</PresentationFormat>
  <Paragraphs>48</Paragraphs>
  <Slides>7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8" baseType="lpstr">
      <vt:lpstr>Office-teema</vt:lpstr>
      <vt:lpstr> Agenda 8. 4  Keskustelu Voimalinjasta</vt:lpstr>
      <vt:lpstr>Vantaan kaupunki on ilmajohdoilla tuhoamassa omia tavoitteitaan ja arvojaan, jatkoa 12.3. arvioon: </vt:lpstr>
      <vt:lpstr>VES Oy: Johtohanketta on tarkasteltava osana koko Vantaan sähköjärjestelmää</vt:lpstr>
      <vt:lpstr>Suurten tehojen verkot - paikallisten sähköasemien väliset yhteydet </vt:lpstr>
      <vt:lpstr>Jos Keimolaan on päästävä: Vaihtoehdot yleiskaavan mukaiselle ilmajohdolle Aviapoliksesta Keimolaan:</vt:lpstr>
      <vt:lpstr>PowerPoint-esitys</vt:lpstr>
      <vt:lpstr>Ei ilmajohtoa: Rauhalanlaaksoon suurempi pientaloalue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12.3. Keskustelu Voimalinjasta</dc:title>
  <dc:creator>Windows User</dc:creator>
  <cp:lastModifiedBy>Windows User</cp:lastModifiedBy>
  <cp:revision>43</cp:revision>
  <cp:lastPrinted>2026-04-08T13:50:59Z</cp:lastPrinted>
  <dcterms:created xsi:type="dcterms:W3CDTF">2026-03-12T13:10:46Z</dcterms:created>
  <dcterms:modified xsi:type="dcterms:W3CDTF">2026-04-14T10:57:37Z</dcterms:modified>
</cp:coreProperties>
</file>